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4" r:id="rId1"/>
  </p:sldMasterIdLst>
  <p:notesMasterIdLst>
    <p:notesMasterId r:id="rId17"/>
  </p:notesMasterIdLst>
  <p:handoutMasterIdLst>
    <p:handoutMasterId r:id="rId18"/>
  </p:handoutMasterIdLst>
  <p:sldIdLst>
    <p:sldId id="298" r:id="rId2"/>
    <p:sldId id="757" r:id="rId3"/>
    <p:sldId id="781" r:id="rId4"/>
    <p:sldId id="784" r:id="rId5"/>
    <p:sldId id="787" r:id="rId6"/>
    <p:sldId id="788" r:id="rId7"/>
    <p:sldId id="789" r:id="rId8"/>
    <p:sldId id="790" r:id="rId9"/>
    <p:sldId id="791" r:id="rId10"/>
    <p:sldId id="792" r:id="rId11"/>
    <p:sldId id="785" r:id="rId12"/>
    <p:sldId id="783" r:id="rId13"/>
    <p:sldId id="786" r:id="rId14"/>
    <p:sldId id="759" r:id="rId15"/>
    <p:sldId id="782" r:id="rId16"/>
  </p:sldIdLst>
  <p:sldSz cx="12192000" cy="68580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F81BD"/>
    <a:srgbClr val="FF0000"/>
    <a:srgbClr val="F8FD88"/>
    <a:srgbClr val="FF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1"/>
    <p:restoredTop sz="69088" autoAdjust="0"/>
  </p:normalViewPr>
  <p:slideViewPr>
    <p:cSldViewPr>
      <p:cViewPr varScale="1">
        <p:scale>
          <a:sx n="144" d="100"/>
          <a:sy n="144" d="100"/>
        </p:scale>
        <p:origin x="1480" y="184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712EC83D-DF42-934D-9B4C-9DA45B0AF85E}" type="datetimeFigureOut">
              <a:rPr lang="en-US"/>
              <a:pPr>
                <a:defRPr/>
              </a:pPr>
              <a:t>11/30/18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CD712F13-7286-E547-A1B9-BD5D58A0F48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11726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Calibri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charset="0"/>
              </a:defRPr>
            </a:lvl1pPr>
          </a:lstStyle>
          <a:p>
            <a:pPr>
              <a:defRPr/>
            </a:pPr>
            <a:fld id="{DAB72A0E-0C65-6244-A8C3-15FE060AFF12}" type="datetimeFigureOut">
              <a:rPr lang="en-US"/>
              <a:pPr>
                <a:defRPr/>
              </a:pPr>
              <a:t>11/30/18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Calibri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charset="0"/>
              </a:defRPr>
            </a:lvl1pPr>
          </a:lstStyle>
          <a:p>
            <a:pPr>
              <a:defRPr/>
            </a:pPr>
            <a:fld id="{C4C04107-0928-CB46-B9AF-281984CA4CE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43151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4C04107-0928-CB46-B9AF-281984CA4CE2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3918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</a:t>
            </a:r>
            <a:r>
              <a:rPr lang="en-US" sz="1200" b="1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least recently used (LRU) policy replaces the page in memory that has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not been referenced for the longest time. By the principle of locality, this should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 the page least likely to be referenced in the near future. And, in fact, the LRU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policy does nearly as well as the optimal policy. The problem with this approach is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difficulty in implementation. One approach would be to tag each page with the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time of its last reference; this would have to be done at each memory reference,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both instruction and data. Even if the hardware would support such a scheme, the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overhead would be tremendous. Alternatively, one could maintain a stack of page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references, again an expensive prospect.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1F781F4-099F-4112-9B1E-8A4E4163911A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95552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Use the white board to illustrate the idea of LRU.</a:t>
            </a:r>
          </a:p>
          <a:p>
            <a:endParaRPr lang="en-US" sz="1200" kern="1200" baseline="0" dirty="0">
              <a:solidFill>
                <a:schemeClr val="tx1"/>
              </a:solidFill>
              <a:latin typeface="+mn-lt"/>
              <a:ea typeface="ＭＳ Ｐゴシック" charset="0"/>
              <a:cs typeface="ＭＳ Ｐゴシック" charset="0"/>
            </a:endParaRP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The </a:t>
            </a:r>
            <a:r>
              <a:rPr lang="en-US" sz="1200" b="1" kern="1200" baseline="0" dirty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optimal policy </a:t>
            </a:r>
            <a:r>
              <a:rPr lang="en-US" sz="1200" b="0" kern="1200" baseline="0" dirty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selects for replacement that page for which the time to the next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reference is the longest. It can be shown that this policy results in the fewest number of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page faults [BELA66]. Clearly, this policy is impossible to implement, because it would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require the operating system to have perfect knowledge of future events. However, it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does serve as a standard against which to judge real-world algorithms.</a:t>
            </a:r>
            <a:endParaRPr lang="en-US" dirty="0"/>
          </a:p>
          <a:p>
            <a:endParaRPr lang="en-US" sz="1200" kern="1200" baseline="0" dirty="0">
              <a:solidFill>
                <a:schemeClr val="tx1"/>
              </a:solidFill>
              <a:latin typeface="+mn-lt"/>
              <a:ea typeface="ＭＳ Ｐゴシック" charset="0"/>
              <a:cs typeface="ＭＳ Ｐゴシック" charset="0"/>
            </a:endParaRP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Figure 8.14 gives an example of the optimal policy. The example assumes a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fixed frame allocation (fixed resident set size) for this process of three frames. The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execution of the process requires reference to five distinct pages. The page address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stream formed by executing the program is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2 3 2 1 5 2 4 5 3 2 5 2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which means that the first page referenced is 2, the second page referenced is 3, and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so on. The optimal policy produces three page faults after the frame allocation has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been filled.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4C04107-0928-CB46-B9AF-281984CA4CE2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871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4C04107-0928-CB46-B9AF-281984CA4CE2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3870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4C04107-0928-CB46-B9AF-281984CA4CE2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048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BA7EAA23-9438-40EB-A4F3-CDBA20728548}" type="slidenum">
              <a:rPr lang="en-US" altLang="en-US">
                <a:latin typeface="Helvetica" panose="020B0604020202020204" pitchFamily="34" charset="0"/>
              </a:rPr>
              <a:pPr/>
              <a:t>3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71765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4C04107-0928-CB46-B9AF-281984CA4CE2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2553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4C04107-0928-CB46-B9AF-281984CA4CE2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35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4C04107-0928-CB46-B9AF-281984CA4CE2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2927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4C04107-0928-CB46-B9AF-281984CA4CE2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6206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4C04107-0928-CB46-B9AF-281984CA4CE2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2341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4C04107-0928-CB46-B9AF-281984CA4CE2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5715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4C04107-0928-CB46-B9AF-281984CA4CE2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7719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226484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8" descr="SGCOE V 158 289"/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3200" y="5791201"/>
            <a:ext cx="152400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>
            <a:lvl1pPr>
              <a:defRPr>
                <a:solidFill>
                  <a:srgbClr val="0000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8737600" y="6356351"/>
            <a:ext cx="1422400" cy="365125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fld id="{28F4A3D6-8C1B-B547-85DF-557C25BCE148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6234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24329" y="6492876"/>
            <a:ext cx="4554072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fld id="{97012834-41A2-49E3-8762-B14EE3F5CFB1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4801" y="5715000"/>
            <a:ext cx="1528233" cy="927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312760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4801" y="5715000"/>
            <a:ext cx="1528233" cy="927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507632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 with Imag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id="{EB7F0EE8-BE52-4A79-8FC8-4A2487FA01F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780588" cy="6804025"/>
          </a:xfrm>
          <a:solidFill>
            <a:schemeClr val="bg1">
              <a:lumMod val="85000"/>
            </a:schemeClr>
          </a:solidFill>
        </p:spPr>
        <p:txBody>
          <a:bodyPr tIns="1728000" anchor="t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and Drop your Photo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200400" y="2811053"/>
            <a:ext cx="8991600" cy="1261295"/>
          </a:xfrm>
          <a:solidFill>
            <a:schemeClr val="bg1"/>
          </a:solidFill>
        </p:spPr>
        <p:txBody>
          <a:bodyPr vert="horz" lIns="180000" tIns="180000" rIns="252000" bIns="180000" rtlCol="0" anchor="t">
            <a:noAutofit/>
          </a:bodyPr>
          <a:lstStyle>
            <a:lvl1pPr algn="r">
              <a:defRPr lang="en-ZA" sz="6000" b="1" spc="-300" dirty="0"/>
            </a:lvl1pPr>
          </a:lstStyle>
          <a:p>
            <a:pPr lvl="0" algn="r"/>
            <a:r>
              <a:rPr lang="en-US" dirty="0"/>
              <a:t>Click to edit presentation title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00400" y="4061039"/>
            <a:ext cx="6580188" cy="580921"/>
          </a:xfrm>
          <a:solidFill>
            <a:schemeClr val="tx1">
              <a:alpha val="80000"/>
            </a:schemeClr>
          </a:solidFill>
        </p:spPr>
        <p:txBody>
          <a:bodyPr vert="horz" lIns="180000" tIns="180000" rIns="180000" bIns="180000" rtlCol="0">
            <a:noAutofit/>
          </a:bodyPr>
          <a:lstStyle>
            <a:lvl1pPr marL="0" indent="0" algn="r">
              <a:buNone/>
              <a:defRPr lang="en-ZA" dirty="0">
                <a:solidFill>
                  <a:schemeClr val="bg1"/>
                </a:solidFill>
              </a:defRPr>
            </a:lvl1pPr>
          </a:lstStyle>
          <a:p>
            <a:pPr marL="266700" lvl="0" indent="-266700" algn="ctr"/>
            <a:r>
              <a:rPr lang="en-US"/>
              <a:t>Click to edit Master subtitle style</a:t>
            </a:r>
            <a:endParaRPr lang="en-ZA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rgbClr val="DD55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rgbClr val="496E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9780588" y="2698612"/>
            <a:ext cx="2411412" cy="114824"/>
          </a:xfrm>
          <a:prstGeom prst="rect">
            <a:avLst/>
          </a:prstGeom>
          <a:solidFill>
            <a:srgbClr val="496E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9367865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08000" y="6324601"/>
            <a:ext cx="1320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Calibri" charset="0"/>
              </a:defRPr>
            </a:lvl1pPr>
          </a:lstStyle>
          <a:p>
            <a:pPr algn="l">
              <a:defRPr/>
            </a:pPr>
            <a:fld id="{BFA6D376-C5A1-F04E-B9D7-60DF914D4450}" type="slidenum">
              <a:rPr lang="en-US" smtClean="0"/>
              <a:pPr algn="l"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78" r:id="rId1"/>
    <p:sldLayoutId id="2147484283" r:id="rId2"/>
    <p:sldLayoutId id="2147484284" r:id="rId3"/>
    <p:sldLayoutId id="2147484285" r:id="rId4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rgbClr val="0000FF"/>
          </a:solidFill>
          <a:latin typeface="Calibri"/>
          <a:ea typeface="ＭＳ Ｐゴシック" charset="0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FF"/>
          </a:solidFill>
          <a:latin typeface="Calibri" charset="0"/>
          <a:ea typeface="ＭＳ Ｐゴシック" charset="0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FF"/>
          </a:solidFill>
          <a:latin typeface="Calibri" charset="0"/>
          <a:ea typeface="ＭＳ Ｐゴシック" charset="0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FF"/>
          </a:solidFill>
          <a:latin typeface="Calibri" charset="0"/>
          <a:ea typeface="ＭＳ Ｐゴシック" charset="0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FF"/>
          </a:solidFill>
          <a:latin typeface="Calibri" charset="0"/>
          <a:ea typeface="ＭＳ Ｐゴシック" charset="0"/>
          <a:cs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Calibri"/>
          <a:ea typeface="ＭＳ Ｐゴシック" charset="0"/>
          <a:cs typeface="ＭＳ Ｐゴシック" charset="0"/>
        </a:defRPr>
      </a:lvl1pPr>
      <a:lvl2pPr marL="742950" indent="-285750" algn="l" rtl="0" eaLnBrk="0" fontAlgn="base" hangingPunct="0">
        <a:spcBef>
          <a:spcPct val="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Calibri"/>
          <a:ea typeface="ＭＳ Ｐゴシック" charset="0"/>
          <a:cs typeface="+mn-cs"/>
        </a:defRPr>
      </a:lvl2pPr>
      <a:lvl3pPr marL="1143000" indent="-228600" algn="l" rtl="0" eaLnBrk="0" fontAlgn="base" hangingPunct="0">
        <a:spcBef>
          <a:spcPct val="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Calibri"/>
          <a:ea typeface="ＭＳ Ｐゴシック" charset="0"/>
          <a:cs typeface="+mn-cs"/>
        </a:defRPr>
      </a:lvl3pPr>
      <a:lvl4pPr marL="1600200" indent="-228600" algn="l" rtl="0" eaLnBrk="0" fontAlgn="base" hangingPunct="0">
        <a:spcBef>
          <a:spcPct val="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Calibri"/>
          <a:ea typeface="ＭＳ Ｐゴシック" charset="0"/>
          <a:cs typeface="+mn-cs"/>
        </a:defRPr>
      </a:lvl4pPr>
      <a:lvl5pPr marL="2057400" indent="-228600" algn="l" rtl="0" eaLnBrk="0" fontAlgn="base" hangingPunct="0">
        <a:spcBef>
          <a:spcPct val="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Calibri"/>
          <a:ea typeface="ＭＳ Ｐゴシック" charset="0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Box 50">
            <a:extLst>
              <a:ext uri="{FF2B5EF4-FFF2-40B4-BE49-F238E27FC236}">
                <a16:creationId xmlns:a16="http://schemas.microsoft.com/office/drawing/2014/main" id="{66C1DE0A-7865-466B-B5D7-781C92357026}"/>
              </a:ext>
            </a:extLst>
          </p:cNvPr>
          <p:cNvSpPr txBox="1"/>
          <p:nvPr/>
        </p:nvSpPr>
        <p:spPr>
          <a:xfrm>
            <a:off x="9903491" y="3900271"/>
            <a:ext cx="2165606" cy="1586382"/>
          </a:xfrm>
          <a:prstGeom prst="rect">
            <a:avLst/>
          </a:prstGeom>
          <a:noFill/>
        </p:spPr>
        <p:txBody>
          <a:bodyPr wrap="square" tIns="108000" bIns="0" rtlCol="0" anchor="ctr">
            <a:spAutoFit/>
          </a:bodyPr>
          <a:lstStyle/>
          <a:p>
            <a:pPr algn="ctr"/>
            <a:r>
              <a:rPr lang="en-ZA" sz="2400" b="1" spc="-100" dirty="0">
                <a:solidFill>
                  <a:srgbClr val="03244D"/>
                </a:solidFill>
                <a:latin typeface="+mj-lt"/>
              </a:rPr>
              <a:t>Xiao  Qin</a:t>
            </a:r>
          </a:p>
          <a:p>
            <a:pPr algn="ctr"/>
            <a:r>
              <a:rPr lang="en-ZA" sz="3600" b="1" i="0" spc="-100" baseline="0" dirty="0">
                <a:solidFill>
                  <a:srgbClr val="03244D"/>
                </a:solidFill>
                <a:latin typeface="+mj-lt"/>
              </a:rPr>
              <a:t>Auburn</a:t>
            </a:r>
          </a:p>
          <a:p>
            <a:pPr algn="ctr"/>
            <a:r>
              <a:rPr lang="en-ZA" sz="3600" b="1" spc="-100" dirty="0">
                <a:solidFill>
                  <a:srgbClr val="03244D"/>
                </a:solidFill>
                <a:latin typeface="+mj-lt"/>
              </a:rPr>
              <a:t>University</a:t>
            </a:r>
            <a:endParaRPr lang="en-ZA" sz="3600" b="1" i="0" spc="-100" baseline="0" dirty="0">
              <a:solidFill>
                <a:srgbClr val="03244D"/>
              </a:solidFill>
              <a:latin typeface="+mj-lt"/>
            </a:endParaRP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CCC6B4E-FDF6-7248-B7C2-FC8361C3B2D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26761"/>
            <a:ext cx="9780588" cy="6804025"/>
          </a:xfrm>
        </p:spPr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62E157F-D7AF-0642-A8B6-36046119C4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44940" y="-53749"/>
            <a:ext cx="10325528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6800" y="1905000"/>
            <a:ext cx="11125200" cy="2006580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sz="3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j-ea"/>
                <a:cs typeface="+mj-cs"/>
              </a:rPr>
              <a:t>COMP 3500 Introduction to Operating Systems</a:t>
            </a:r>
            <a:br>
              <a:rPr 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j-ea"/>
                <a:cs typeface="+mj-cs"/>
              </a:rPr>
            </a:br>
            <a:br>
              <a:rPr 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</a:br>
            <a:r>
              <a:rPr 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Project 6: Virtual Memory Manager</a:t>
            </a:r>
            <a:endParaRPr lang="en-ZA" spc="-15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6800" y="3900271"/>
            <a:ext cx="8713788" cy="580921"/>
          </a:xfrm>
        </p:spPr>
        <p:txBody>
          <a:bodyPr/>
          <a:lstStyle/>
          <a:p>
            <a:pPr eaLnBrk="1" hangingPunct="1"/>
            <a:r>
              <a:rPr lang="en-US" sz="2800" dirty="0"/>
              <a:t>Part 4: Implementing LRU in TLB</a:t>
            </a:r>
            <a:endParaRPr lang="en-US" altLang="zh-CN" sz="2800" dirty="0">
              <a:latin typeface="Calibri" charset="0"/>
              <a:ea typeface="SimSun" charset="0"/>
              <a:cs typeface="SimSu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70399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42206" y="1219200"/>
            <a:ext cx="2362200" cy="3276254"/>
          </a:xfrm>
        </p:spPr>
        <p:txBody>
          <a:bodyPr/>
          <a:lstStyle/>
          <a:p>
            <a:r>
              <a:rPr lang="en-US" sz="2800" dirty="0"/>
              <a:t>Exercise 2-2:</a:t>
            </a:r>
            <a:br>
              <a:rPr lang="en-US" sz="2800" dirty="0"/>
            </a:br>
            <a:br>
              <a:rPr lang="en-US" sz="2800" dirty="0"/>
            </a:br>
            <a:r>
              <a:rPr lang="en-US" sz="2400" dirty="0"/>
              <a:t>Match the DFS modules to the functions in the main algorithm.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7012834-41A2-49E3-8762-B14EE3F5CFB1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359DA9-15DC-B148-9680-E0698DEB40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84" y="456854"/>
            <a:ext cx="9469120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667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Least Recently Used (LRU)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066800" y="1600201"/>
            <a:ext cx="10287000" cy="4449763"/>
          </a:xfrm>
        </p:spPr>
        <p:txBody>
          <a:bodyPr>
            <a:normAutofit/>
          </a:bodyPr>
          <a:lstStyle/>
          <a:p>
            <a:r>
              <a:rPr lang="en-US" dirty="0"/>
              <a:t>Replaces the entry in TLB that has not been referenced for the longest time</a:t>
            </a:r>
          </a:p>
          <a:p>
            <a:endParaRPr lang="en-US" dirty="0"/>
          </a:p>
          <a:p>
            <a:r>
              <a:rPr lang="en-US" dirty="0"/>
              <a:t>By the principle of locality, this should be the entry least likely to be referenced in TLB in the near future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7012834-41A2-49E3-8762-B14EE3F5CFB1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1062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7012834-41A2-49E3-8762-B14EE3F5CFB1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134330"/>
            <a:ext cx="10591800" cy="6556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1238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7012834-41A2-49E3-8762-B14EE3F5CFB1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93000"/>
            <a:ext cx="12192000" cy="30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256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1"/>
          <p:cNvSpPr>
            <a:spLocks noGrp="1"/>
          </p:cNvSpPr>
          <p:nvPr>
            <p:ph type="title"/>
          </p:nvPr>
        </p:nvSpPr>
        <p:spPr>
          <a:xfrm>
            <a:off x="1909762" y="152400"/>
            <a:ext cx="8534400" cy="838200"/>
          </a:xfrm>
        </p:spPr>
        <p:txBody>
          <a:bodyPr/>
          <a:lstStyle/>
          <a:p>
            <a:r>
              <a:rPr lang="en-US" altLang="en-US" dirty="0"/>
              <a:t>Exercise 3</a:t>
            </a:r>
          </a:p>
        </p:txBody>
      </p:sp>
      <p:sp>
        <p:nvSpPr>
          <p:cNvPr id="40963" name="Content Placeholder 2"/>
          <p:cNvSpPr>
            <a:spLocks noGrp="1"/>
          </p:cNvSpPr>
          <p:nvPr>
            <p:ph idx="1"/>
          </p:nvPr>
        </p:nvSpPr>
        <p:spPr>
          <a:xfrm>
            <a:off x="804862" y="990600"/>
            <a:ext cx="10744200" cy="5562600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Work with your group member to extend the data structure of TLB, where </a:t>
            </a:r>
            <a:r>
              <a:rPr lang="en-US" sz="2400" dirty="0">
                <a:solidFill>
                  <a:srgbClr val="FF0000"/>
                </a:solidFill>
              </a:rPr>
              <a:t>the LRU replacement policy</a:t>
            </a:r>
            <a:r>
              <a:rPr lang="en-US" sz="2400" dirty="0"/>
              <a:t> will be implemented:</a:t>
            </a:r>
          </a:p>
          <a:p>
            <a:pPr marL="0" indent="0">
              <a:buNone/>
            </a:pPr>
            <a:endParaRPr lang="en-US" sz="2400" baseline="30000" dirty="0"/>
          </a:p>
          <a:p>
            <a:pPr marL="0" indent="0">
              <a:buNone/>
            </a:pPr>
            <a:r>
              <a:rPr lang="en-US" sz="2400" dirty="0" err="1">
                <a:latin typeface="Courier New" charset="0"/>
                <a:ea typeface="Courier New" charset="0"/>
                <a:cs typeface="Courier New" charset="0"/>
              </a:rPr>
              <a:t>typedef</a:t>
            </a:r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400" dirty="0" err="1">
                <a:latin typeface="Courier New" charset="0"/>
                <a:ea typeface="Courier New" charset="0"/>
                <a:cs typeface="Courier New" charset="0"/>
              </a:rPr>
              <a:t>struct</a:t>
            </a:r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 {</a:t>
            </a:r>
          </a:p>
          <a:p>
            <a:pPr marL="0" indent="0">
              <a:buNone/>
            </a:pPr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sz="2400" dirty="0" err="1">
                <a:latin typeface="Courier New" charset="0"/>
                <a:ea typeface="Courier New" charset="0"/>
                <a:cs typeface="Courier New" charset="0"/>
              </a:rPr>
              <a:t>page_t</a:t>
            </a:r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en-US" sz="2400" dirty="0" err="1">
                <a:latin typeface="Courier New" charset="0"/>
                <a:ea typeface="Courier New" charset="0"/>
                <a:cs typeface="Courier New" charset="0"/>
              </a:rPr>
              <a:t>page_num</a:t>
            </a:r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;</a:t>
            </a:r>
          </a:p>
          <a:p>
            <a:pPr marL="0" indent="0">
              <a:buNone/>
            </a:pPr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sz="2400" dirty="0" err="1">
                <a:latin typeface="Courier New" charset="0"/>
                <a:ea typeface="Courier New" charset="0"/>
                <a:cs typeface="Courier New" charset="0"/>
              </a:rPr>
              <a:t>frame_t</a:t>
            </a:r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400" dirty="0" err="1">
                <a:latin typeface="Courier New" charset="0"/>
                <a:ea typeface="Courier New" charset="0"/>
                <a:cs typeface="Courier New" charset="0"/>
              </a:rPr>
              <a:t>frame_num</a:t>
            </a:r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;</a:t>
            </a:r>
          </a:p>
          <a:p>
            <a:pPr marL="0" indent="0">
              <a:buNone/>
            </a:pPr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    bool    valid; /* indicate if this entry is valid */</a:t>
            </a:r>
          </a:p>
          <a:p>
            <a:pPr marL="0" indent="0">
              <a:buNone/>
            </a:pPr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}</a:t>
            </a:r>
            <a:r>
              <a:rPr lang="en-US" sz="2400" dirty="0" err="1">
                <a:latin typeface="Courier New" charset="0"/>
                <a:ea typeface="Courier New" charset="0"/>
                <a:cs typeface="Courier New" charset="0"/>
              </a:rPr>
              <a:t>tlb_entry_t</a:t>
            </a:r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;</a:t>
            </a:r>
          </a:p>
          <a:p>
            <a:pPr marL="0" indent="0">
              <a:buNone/>
            </a:pPr>
            <a:endParaRPr lang="en-US" sz="2400" dirty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sz="2400" dirty="0" err="1">
                <a:latin typeface="Courier New" charset="0"/>
                <a:ea typeface="Courier New" charset="0"/>
                <a:cs typeface="Courier New" charset="0"/>
              </a:rPr>
              <a:t>typedef</a:t>
            </a:r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400" dirty="0" err="1">
                <a:latin typeface="Courier New" charset="0"/>
                <a:ea typeface="Courier New" charset="0"/>
                <a:cs typeface="Courier New" charset="0"/>
              </a:rPr>
              <a:t>struct</a:t>
            </a:r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 {</a:t>
            </a:r>
          </a:p>
          <a:p>
            <a:pPr marL="0" indent="0">
              <a:buNone/>
            </a:pPr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sz="2400" dirty="0" err="1">
                <a:latin typeface="Courier New" charset="0"/>
                <a:ea typeface="Courier New" charset="0"/>
                <a:cs typeface="Courier New" charset="0"/>
              </a:rPr>
              <a:t>tlb_entry_t</a:t>
            </a:r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400" dirty="0" err="1">
                <a:latin typeface="Courier New" charset="0"/>
                <a:ea typeface="Courier New" charset="0"/>
                <a:cs typeface="Courier New" charset="0"/>
              </a:rPr>
              <a:t>tlb_entry</a:t>
            </a:r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[TLB_SIZE]; </a:t>
            </a:r>
          </a:p>
          <a:p>
            <a:pPr marL="0" indent="0">
              <a:buNone/>
            </a:pPr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    /* next candidate entry to be replaced/used */</a:t>
            </a:r>
          </a:p>
          <a:p>
            <a:pPr marL="0" indent="0">
              <a:buNone/>
            </a:pPr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sz="2400" dirty="0" err="1">
                <a:latin typeface="Courier New" charset="0"/>
                <a:ea typeface="Courier New" charset="0"/>
                <a:cs typeface="Courier New" charset="0"/>
              </a:rPr>
              <a:t>u_int_t</a:t>
            </a:r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       </a:t>
            </a:r>
            <a:r>
              <a:rPr lang="en-US" sz="2400" dirty="0" err="1">
                <a:latin typeface="Courier New" charset="0"/>
                <a:ea typeface="Courier New" charset="0"/>
                <a:cs typeface="Courier New" charset="0"/>
              </a:rPr>
              <a:t>next_tlb_ptr</a:t>
            </a:r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;  </a:t>
            </a:r>
          </a:p>
          <a:p>
            <a:pPr marL="0" indent="0">
              <a:buNone/>
            </a:pPr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}</a:t>
            </a:r>
            <a:r>
              <a:rPr lang="en-US" sz="2400" dirty="0" err="1">
                <a:latin typeface="Courier New" charset="0"/>
                <a:ea typeface="Courier New" charset="0"/>
                <a:cs typeface="Courier New" charset="0"/>
              </a:rPr>
              <a:t>tlb_t</a:t>
            </a:r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955724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1"/>
          <p:cNvSpPr>
            <a:spLocks noGrp="1"/>
          </p:cNvSpPr>
          <p:nvPr>
            <p:ph type="title"/>
          </p:nvPr>
        </p:nvSpPr>
        <p:spPr>
          <a:xfrm>
            <a:off x="1909762" y="152400"/>
            <a:ext cx="8534400" cy="838200"/>
          </a:xfrm>
        </p:spPr>
        <p:txBody>
          <a:bodyPr/>
          <a:lstStyle/>
          <a:p>
            <a:r>
              <a:rPr lang="en-US" altLang="en-US" dirty="0"/>
              <a:t>Exercise 4</a:t>
            </a:r>
          </a:p>
        </p:txBody>
      </p:sp>
      <p:sp>
        <p:nvSpPr>
          <p:cNvPr id="40963" name="Content Placeholder 2"/>
          <p:cNvSpPr>
            <a:spLocks noGrp="1"/>
          </p:cNvSpPr>
          <p:nvPr>
            <p:ph idx="1"/>
          </p:nvPr>
        </p:nvSpPr>
        <p:spPr>
          <a:xfrm>
            <a:off x="842962" y="1066800"/>
            <a:ext cx="10668000" cy="5562600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Work with your group members to design an algorithm for </a:t>
            </a:r>
            <a:r>
              <a:rPr lang="en-US" sz="2400" dirty="0">
                <a:solidFill>
                  <a:srgbClr val="FF0000"/>
                </a:solidFill>
              </a:rPr>
              <a:t>the LRU replacement policy</a:t>
            </a:r>
            <a:r>
              <a:rPr lang="en-US" sz="2400" dirty="0"/>
              <a:t> in TLB.</a:t>
            </a:r>
          </a:p>
          <a:p>
            <a:pPr marL="0" indent="0">
              <a:buNone/>
            </a:pPr>
            <a:endParaRPr lang="en-US" sz="2400" baseline="30000" dirty="0"/>
          </a:p>
          <a:p>
            <a:pPr marL="0" indent="0">
              <a:buNone/>
            </a:pPr>
            <a:r>
              <a:rPr lang="en-US" sz="2400" dirty="0" err="1">
                <a:latin typeface="Courier New" charset="0"/>
                <a:ea typeface="Courier New" charset="0"/>
                <a:cs typeface="Courier New" charset="0"/>
              </a:rPr>
              <a:t>typedef</a:t>
            </a:r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400" dirty="0" err="1">
                <a:latin typeface="Courier New" charset="0"/>
                <a:ea typeface="Courier New" charset="0"/>
                <a:cs typeface="Courier New" charset="0"/>
              </a:rPr>
              <a:t>struct</a:t>
            </a:r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 {</a:t>
            </a:r>
          </a:p>
          <a:p>
            <a:pPr marL="0" indent="0">
              <a:buNone/>
            </a:pPr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sz="2400" dirty="0" err="1">
                <a:latin typeface="Courier New" charset="0"/>
                <a:ea typeface="Courier New" charset="0"/>
                <a:cs typeface="Courier New" charset="0"/>
              </a:rPr>
              <a:t>page_t</a:t>
            </a:r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en-US" sz="2400" dirty="0" err="1">
                <a:latin typeface="Courier New" charset="0"/>
                <a:ea typeface="Courier New" charset="0"/>
                <a:cs typeface="Courier New" charset="0"/>
              </a:rPr>
              <a:t>page_num</a:t>
            </a:r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;</a:t>
            </a:r>
          </a:p>
          <a:p>
            <a:pPr marL="0" indent="0">
              <a:buNone/>
            </a:pPr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sz="2400" dirty="0" err="1">
                <a:latin typeface="Courier New" charset="0"/>
                <a:ea typeface="Courier New" charset="0"/>
                <a:cs typeface="Courier New" charset="0"/>
              </a:rPr>
              <a:t>frame_t</a:t>
            </a:r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400" dirty="0" err="1">
                <a:latin typeface="Courier New" charset="0"/>
                <a:ea typeface="Courier New" charset="0"/>
                <a:cs typeface="Courier New" charset="0"/>
              </a:rPr>
              <a:t>frame_num</a:t>
            </a:r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;</a:t>
            </a:r>
          </a:p>
          <a:p>
            <a:pPr marL="0" indent="0">
              <a:buNone/>
            </a:pPr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    bool    valid; /* indicate if this entry is valid */</a:t>
            </a:r>
          </a:p>
          <a:p>
            <a:pPr marL="0" indent="0">
              <a:buNone/>
            </a:pPr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}</a:t>
            </a:r>
            <a:r>
              <a:rPr lang="en-US" sz="2400" dirty="0" err="1">
                <a:latin typeface="Courier New" charset="0"/>
                <a:ea typeface="Courier New" charset="0"/>
                <a:cs typeface="Courier New" charset="0"/>
              </a:rPr>
              <a:t>tlb_entry_t</a:t>
            </a:r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;</a:t>
            </a:r>
          </a:p>
          <a:p>
            <a:pPr marL="0" indent="0">
              <a:buNone/>
            </a:pPr>
            <a:endParaRPr lang="en-US" sz="2400" dirty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sz="2400" dirty="0" err="1">
                <a:latin typeface="Courier New" charset="0"/>
                <a:ea typeface="Courier New" charset="0"/>
                <a:cs typeface="Courier New" charset="0"/>
              </a:rPr>
              <a:t>typedef</a:t>
            </a:r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400" dirty="0" err="1">
                <a:latin typeface="Courier New" charset="0"/>
                <a:ea typeface="Courier New" charset="0"/>
                <a:cs typeface="Courier New" charset="0"/>
              </a:rPr>
              <a:t>struct</a:t>
            </a:r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 {</a:t>
            </a:r>
          </a:p>
          <a:p>
            <a:pPr marL="0" indent="0">
              <a:buNone/>
            </a:pPr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sz="2400" dirty="0" err="1">
                <a:latin typeface="Courier New" charset="0"/>
                <a:ea typeface="Courier New" charset="0"/>
                <a:cs typeface="Courier New" charset="0"/>
              </a:rPr>
              <a:t>tlb_entry_t</a:t>
            </a:r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400" dirty="0" err="1">
                <a:latin typeface="Courier New" charset="0"/>
                <a:ea typeface="Courier New" charset="0"/>
                <a:cs typeface="Courier New" charset="0"/>
              </a:rPr>
              <a:t>tlb_entry</a:t>
            </a:r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[TLB_SIZE];</a:t>
            </a:r>
          </a:p>
          <a:p>
            <a:pPr marL="0" indent="0">
              <a:buNone/>
            </a:pPr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sz="2400" dirty="0" err="1">
                <a:latin typeface="Courier New" charset="0"/>
                <a:ea typeface="Courier New" charset="0"/>
                <a:cs typeface="Courier New" charset="0"/>
              </a:rPr>
              <a:t>u_int_t</a:t>
            </a:r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       </a:t>
            </a:r>
            <a:r>
              <a:rPr lang="en-US" sz="2400" dirty="0" err="1">
                <a:latin typeface="Courier New" charset="0"/>
                <a:ea typeface="Courier New" charset="0"/>
                <a:cs typeface="Courier New" charset="0"/>
              </a:rPr>
              <a:t>next_tlb_ptr</a:t>
            </a:r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;  /* next candidate entry to be replaced/used */</a:t>
            </a:r>
          </a:p>
          <a:p>
            <a:pPr marL="0" indent="0">
              <a:buNone/>
            </a:pPr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}</a:t>
            </a:r>
            <a:r>
              <a:rPr lang="en-US" sz="2400" dirty="0" err="1">
                <a:latin typeface="Courier New" charset="0"/>
                <a:ea typeface="Courier New" charset="0"/>
                <a:cs typeface="Courier New" charset="0"/>
              </a:rPr>
              <a:t>tlb_t</a:t>
            </a:r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3905629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Data Structures to Algorithms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7012834-41A2-49E3-8762-B14EE3F5CFB1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sp>
        <p:nvSpPr>
          <p:cNvPr id="6" name="AutoShape 4"/>
          <p:cNvSpPr>
            <a:spLocks noChangeArrowheads="1"/>
          </p:cNvSpPr>
          <p:nvPr/>
        </p:nvSpPr>
        <p:spPr bwMode="auto">
          <a:xfrm>
            <a:off x="1752600" y="2514600"/>
            <a:ext cx="2667000" cy="1371600"/>
          </a:xfrm>
          <a:prstGeom prst="roundRect">
            <a:avLst>
              <a:gd name="adj" fmla="val 16667"/>
            </a:avLst>
          </a:prstGeom>
          <a:solidFill>
            <a:srgbClr val="0000FF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en-US" sz="2000" b="1" dirty="0">
                <a:solidFill>
                  <a:schemeClr val="bg1"/>
                </a:solidFill>
              </a:rPr>
              <a:t>Data Structure</a:t>
            </a:r>
          </a:p>
        </p:txBody>
      </p:sp>
      <p:sp>
        <p:nvSpPr>
          <p:cNvPr id="9" name="Text Box 7"/>
          <p:cNvSpPr txBox="1">
            <a:spLocks noChangeArrowheads="1"/>
          </p:cNvSpPr>
          <p:nvPr/>
        </p:nvSpPr>
        <p:spPr bwMode="auto">
          <a:xfrm>
            <a:off x="7620000" y="1600200"/>
            <a:ext cx="2667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b="1" dirty="0">
                <a:solidFill>
                  <a:srgbClr val="008000"/>
                </a:solidFill>
              </a:rPr>
              <a:t> </a:t>
            </a:r>
          </a:p>
        </p:txBody>
      </p:sp>
      <p:sp>
        <p:nvSpPr>
          <p:cNvPr id="10" name="Line 8"/>
          <p:cNvSpPr>
            <a:spLocks noChangeShapeType="1"/>
          </p:cNvSpPr>
          <p:nvPr/>
        </p:nvSpPr>
        <p:spPr bwMode="auto">
          <a:xfrm>
            <a:off x="1600200" y="2209800"/>
            <a:ext cx="89916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" name="AutoShape 9"/>
          <p:cNvSpPr>
            <a:spLocks noChangeArrowheads="1"/>
          </p:cNvSpPr>
          <p:nvPr/>
        </p:nvSpPr>
        <p:spPr bwMode="auto">
          <a:xfrm>
            <a:off x="4648200" y="2514600"/>
            <a:ext cx="2895600" cy="1371600"/>
          </a:xfrm>
          <a:prstGeom prst="roundRect">
            <a:avLst>
              <a:gd name="adj" fmla="val 16667"/>
            </a:avLst>
          </a:prstGeom>
          <a:solidFill>
            <a:schemeClr val="tx1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en-US" sz="2000" b="1" dirty="0">
                <a:solidFill>
                  <a:schemeClr val="bg1"/>
                </a:solidFill>
              </a:rPr>
              <a:t>Algorithm Design</a:t>
            </a:r>
          </a:p>
          <a:p>
            <a:pPr eaLnBrk="1" hangingPunct="1"/>
            <a:endParaRPr lang="en-US" altLang="en-US" sz="2000" b="1" baseline="-25000" dirty="0">
              <a:solidFill>
                <a:schemeClr val="bg1"/>
              </a:solidFill>
            </a:endParaRPr>
          </a:p>
        </p:txBody>
      </p:sp>
      <p:sp>
        <p:nvSpPr>
          <p:cNvPr id="13" name="AutoShape 11"/>
          <p:cNvSpPr>
            <a:spLocks noChangeArrowheads="1"/>
          </p:cNvSpPr>
          <p:nvPr/>
        </p:nvSpPr>
        <p:spPr bwMode="auto">
          <a:xfrm>
            <a:off x="7772400" y="2514600"/>
            <a:ext cx="2667000" cy="1371600"/>
          </a:xfrm>
          <a:prstGeom prst="roundRect">
            <a:avLst>
              <a:gd name="adj" fmla="val 16667"/>
            </a:avLst>
          </a:prstGeom>
          <a:solidFill>
            <a:srgbClr val="008000"/>
          </a:solidFill>
          <a:ln>
            <a:headEnd/>
            <a:tailEnd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 anchor="ctr"/>
          <a:lstStyle/>
          <a:p>
            <a:pPr algn="ctr">
              <a:defRPr/>
            </a:pPr>
            <a:r>
              <a:rPr lang="en-US" sz="2000" b="1" dirty="0">
                <a:solidFill>
                  <a:schemeClr val="bg1"/>
                </a:solidFill>
                <a:latin typeface="Trebuchet MS" charset="0"/>
                <a:ea typeface="ＭＳ Ｐゴシック" charset="-128"/>
                <a:cs typeface="ＭＳ Ｐゴシック" charset="0"/>
              </a:rPr>
              <a:t>Implementation</a:t>
            </a:r>
          </a:p>
        </p:txBody>
      </p:sp>
      <p:sp>
        <p:nvSpPr>
          <p:cNvPr id="15" name="AutoShape 13"/>
          <p:cNvSpPr>
            <a:spLocks noChangeArrowheads="1"/>
          </p:cNvSpPr>
          <p:nvPr/>
        </p:nvSpPr>
        <p:spPr bwMode="auto">
          <a:xfrm>
            <a:off x="4495800" y="2697163"/>
            <a:ext cx="304800" cy="304800"/>
          </a:xfrm>
          <a:prstGeom prst="sun">
            <a:avLst>
              <a:gd name="adj" fmla="val 25000"/>
            </a:avLst>
          </a:prstGeom>
          <a:solidFill>
            <a:srgbClr val="CC0000"/>
          </a:solidFill>
          <a:ln w="22225">
            <a:solidFill>
              <a:srgbClr val="CC0000"/>
            </a:solidFill>
            <a:miter lim="800000"/>
            <a:headEnd/>
            <a:tailEnd type="none" w="sm" len="med"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21384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1" grpId="0" animBg="1"/>
      <p:bldP spid="13" grpId="0" animBg="1"/>
      <p:bldP spid="1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>
          <a:xfrm>
            <a:off x="1926771" y="185737"/>
            <a:ext cx="8229600" cy="804863"/>
          </a:xfrm>
        </p:spPr>
        <p:txBody>
          <a:bodyPr/>
          <a:lstStyle/>
          <a:p>
            <a:pPr eaLnBrk="1" hangingPunct="1"/>
            <a:r>
              <a:rPr lang="en-US" altLang="en-US" sz="2800" dirty="0"/>
              <a:t>Paging Hardware with </a:t>
            </a:r>
            <a:br>
              <a:rPr lang="en-US" altLang="en-US" sz="2800" dirty="0"/>
            </a:br>
            <a:r>
              <a:rPr lang="en-US" altLang="en-US" sz="2800" dirty="0"/>
              <a:t> Translation Look-aside Buffers (TLB)</a:t>
            </a:r>
          </a:p>
        </p:txBody>
      </p:sp>
      <p:pic>
        <p:nvPicPr>
          <p:cNvPr id="46083" name="Picture 5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990600"/>
            <a:ext cx="7162800" cy="5413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7012834-41A2-49E3-8762-B14EE3F5CFB1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5486400" y="4267200"/>
            <a:ext cx="914400" cy="18288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5715000" y="4724400"/>
            <a:ext cx="457200" cy="914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781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3" dur="2000" fill="hold"/>
                                        <p:tgtEl>
                                          <p:spTgt spid="3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4.44444E-6 L -0.11666 -0.31667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833" y="-1583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3" grpId="2" animBg="1"/>
      <p:bldP spid="4" grpId="0" animBg="1"/>
      <p:bldP spid="4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152400"/>
            <a:ext cx="8229600" cy="457200"/>
          </a:xfrm>
        </p:spPr>
        <p:txBody>
          <a:bodyPr/>
          <a:lstStyle/>
          <a:p>
            <a:r>
              <a:rPr lang="en-US" sz="2800" dirty="0"/>
              <a:t>Paging and Translation Lookaside Buffer (TLB)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7012834-41A2-49E3-8762-B14EE3F5CFB1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5600" y="609600"/>
            <a:ext cx="6400800" cy="6109308"/>
          </a:xfrm>
          <a:prstGeom prst="rect">
            <a:avLst/>
          </a:prstGeom>
        </p:spPr>
      </p:pic>
      <p:sp>
        <p:nvSpPr>
          <p:cNvPr id="4" name="Diamond 3"/>
          <p:cNvSpPr/>
          <p:nvPr/>
        </p:nvSpPr>
        <p:spPr>
          <a:xfrm>
            <a:off x="6553200" y="1600200"/>
            <a:ext cx="1600200" cy="685800"/>
          </a:xfrm>
          <a:prstGeom prst="diamond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>
            <a:stCxn id="4" idx="3"/>
          </p:cNvCxnSpPr>
          <p:nvPr/>
        </p:nvCxnSpPr>
        <p:spPr>
          <a:xfrm flipV="1">
            <a:off x="8153400" y="1905000"/>
            <a:ext cx="685800" cy="3810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8839200" y="1905000"/>
            <a:ext cx="0" cy="236220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H="1">
            <a:off x="8077200" y="4267200"/>
            <a:ext cx="7620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8077200" y="4267738"/>
            <a:ext cx="0" cy="228063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6629400" y="2438400"/>
            <a:ext cx="1447800" cy="3048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7345252" y="4495800"/>
            <a:ext cx="1493949" cy="381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Diamond 16"/>
          <p:cNvSpPr/>
          <p:nvPr/>
        </p:nvSpPr>
        <p:spPr>
          <a:xfrm>
            <a:off x="6553200" y="2895600"/>
            <a:ext cx="1600200" cy="685800"/>
          </a:xfrm>
          <a:prstGeom prst="diamond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7352763" y="3568522"/>
            <a:ext cx="0" cy="228063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6629400" y="3810000"/>
            <a:ext cx="1447800" cy="2286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/>
          <p:cNvCxnSpPr/>
          <p:nvPr/>
        </p:nvCxnSpPr>
        <p:spPr>
          <a:xfrm flipH="1">
            <a:off x="5487474" y="3238500"/>
            <a:ext cx="1065727" cy="27368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3992452" y="2971800"/>
            <a:ext cx="1493949" cy="1905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Diamond 23"/>
          <p:cNvSpPr/>
          <p:nvPr/>
        </p:nvSpPr>
        <p:spPr>
          <a:xfrm>
            <a:off x="3962400" y="5029200"/>
            <a:ext cx="1600200" cy="609600"/>
          </a:xfrm>
          <a:prstGeom prst="diamond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3992452" y="6019800"/>
            <a:ext cx="1493949" cy="381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/>
          <p:cNvCxnSpPr>
            <a:endCxn id="25" idx="0"/>
          </p:cNvCxnSpPr>
          <p:nvPr/>
        </p:nvCxnSpPr>
        <p:spPr>
          <a:xfrm>
            <a:off x="4724400" y="5638800"/>
            <a:ext cx="15026" cy="38100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5486400" y="5334000"/>
            <a:ext cx="11430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6629400" y="5334000"/>
            <a:ext cx="0" cy="30480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5897452" y="5638800"/>
            <a:ext cx="1493949" cy="381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241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500"/>
                            </p:stCondLst>
                            <p:childTnLst>
                              <p:par>
                                <p:cTn id="82" presetID="22" presetClass="entr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500"/>
                            </p:stCondLst>
                            <p:childTnLst>
                              <p:par>
                                <p:cTn id="10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500"/>
                            </p:stCondLst>
                            <p:childTnLst>
                              <p:par>
                                <p:cTn id="1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1000"/>
                            </p:stCondLst>
                            <p:childTnLst>
                              <p:par>
                                <p:cTn id="1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9" grpId="0" animBg="1"/>
      <p:bldP spid="19" grpId="1" animBg="1"/>
      <p:bldP spid="23" grpId="0" animBg="1"/>
      <p:bldP spid="23" grpId="1" animBg="1"/>
      <p:bldP spid="24" grpId="0" animBg="1"/>
      <p:bldP spid="25" grpId="0" animBg="1"/>
      <p:bldP spid="25" grpId="1" animBg="1"/>
      <p:bldP spid="3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46"/>
            <a:ext cx="11277600" cy="457200"/>
          </a:xfrm>
        </p:spPr>
        <p:txBody>
          <a:bodyPr/>
          <a:lstStyle/>
          <a:p>
            <a:r>
              <a:rPr lang="en-US" sz="2800" dirty="0"/>
              <a:t>Exercise 1: Designing the main algorithm from the following flowchart.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7012834-41A2-49E3-8762-B14EE3F5CFB1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622177"/>
            <a:ext cx="6400800" cy="6109308"/>
          </a:xfrm>
          <a:prstGeom prst="rect">
            <a:avLst/>
          </a:prstGeom>
        </p:spPr>
      </p:pic>
      <p:sp>
        <p:nvSpPr>
          <p:cNvPr id="27" name="Title 1">
            <a:extLst>
              <a:ext uri="{FF2B5EF4-FFF2-40B4-BE49-F238E27FC236}">
                <a16:creationId xmlns:a16="http://schemas.microsoft.com/office/drawing/2014/main" id="{6747BBB5-4E56-A245-8198-CF86DED920B7}"/>
              </a:ext>
            </a:extLst>
          </p:cNvPr>
          <p:cNvSpPr txBox="1">
            <a:spLocks/>
          </p:cNvSpPr>
          <p:nvPr/>
        </p:nvSpPr>
        <p:spPr bwMode="auto">
          <a:xfrm>
            <a:off x="6400800" y="1752600"/>
            <a:ext cx="5410200" cy="37338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rgbClr val="0000FF"/>
                </a:solidFill>
                <a:latin typeface="Calibri"/>
                <a:ea typeface="ＭＳ Ｐゴシック" charset="0"/>
                <a:cs typeface="ＭＳ Ｐゴシック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FF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FF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FF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FF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/>
            <a:r>
              <a:rPr lang="en-US" sz="2800" dirty="0">
                <a:solidFill>
                  <a:srgbClr val="FF0000"/>
                </a:solidFill>
              </a:rPr>
              <a:t>Phase 1: </a:t>
            </a:r>
            <a:r>
              <a:rPr lang="en-US" sz="2800" dirty="0"/>
              <a:t>Quickly go through the algorithm on pages 2-3 of the handout. </a:t>
            </a:r>
          </a:p>
          <a:p>
            <a:pPr algn="l"/>
            <a:endParaRPr lang="en-US" sz="2800" dirty="0"/>
          </a:p>
          <a:p>
            <a:pPr algn="l"/>
            <a:endParaRPr lang="en-US" sz="2800" dirty="0"/>
          </a:p>
          <a:p>
            <a:pPr algn="l"/>
            <a:r>
              <a:rPr lang="en-US" sz="2800" dirty="0">
                <a:solidFill>
                  <a:srgbClr val="FF0000"/>
                </a:solidFill>
              </a:rPr>
              <a:t>Phase 2: </a:t>
            </a:r>
            <a:r>
              <a:rPr lang="en-US" sz="2800" dirty="0"/>
              <a:t>Match the blocks in the flowchart into the steps of the main algorithm.</a:t>
            </a:r>
          </a:p>
        </p:txBody>
      </p:sp>
    </p:spTree>
    <p:extLst>
      <p:ext uri="{BB962C8B-B14F-4D97-AF65-F5344CB8AC3E}">
        <p14:creationId xmlns:p14="http://schemas.microsoft.com/office/powerpoint/2010/main" val="3090983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46"/>
            <a:ext cx="11277600" cy="457200"/>
          </a:xfrm>
        </p:spPr>
        <p:txBody>
          <a:bodyPr/>
          <a:lstStyle/>
          <a:p>
            <a:r>
              <a:rPr lang="en-US" sz="2800" dirty="0"/>
              <a:t>Main Algorithm Step 1: Search TLB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7012834-41A2-49E3-8762-B14EE3F5CFB1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62173"/>
            <a:ext cx="5588137" cy="5333654"/>
          </a:xfrm>
          <a:prstGeom prst="rect">
            <a:avLst/>
          </a:prstGeom>
        </p:spPr>
      </p:pic>
      <p:sp>
        <p:nvSpPr>
          <p:cNvPr id="27" name="Title 1">
            <a:extLst>
              <a:ext uri="{FF2B5EF4-FFF2-40B4-BE49-F238E27FC236}">
                <a16:creationId xmlns:a16="http://schemas.microsoft.com/office/drawing/2014/main" id="{6747BBB5-4E56-A245-8198-CF86DED920B7}"/>
              </a:ext>
            </a:extLst>
          </p:cNvPr>
          <p:cNvSpPr txBox="1">
            <a:spLocks/>
          </p:cNvSpPr>
          <p:nvPr/>
        </p:nvSpPr>
        <p:spPr bwMode="auto">
          <a:xfrm>
            <a:off x="5588137" y="914400"/>
            <a:ext cx="6299063" cy="46482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rgbClr val="0000FF"/>
                </a:solidFill>
                <a:latin typeface="Calibri"/>
                <a:ea typeface="ＭＳ Ｐゴシック" charset="0"/>
                <a:cs typeface="ＭＳ Ｐゴシック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FF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FF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FF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FF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/>
            <a:r>
              <a:rPr lang="en-US" sz="18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search_TLB</a:t>
            </a:r>
            <a:r>
              <a:rPr lang="en-US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page_num</a:t>
            </a:r>
            <a:r>
              <a:rPr lang="en-US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8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sys_tlb</a:t>
            </a:r>
            <a:r>
              <a:rPr lang="en-US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&amp;</a:t>
            </a:r>
            <a:r>
              <a:rPr lang="en-US" sz="18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is_tlb_hit</a:t>
            </a:r>
            <a:r>
              <a:rPr lang="en-US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   </a:t>
            </a:r>
          </a:p>
          <a:p>
            <a:pPr algn="l"/>
            <a:r>
              <a:rPr lang="en-US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&amp;</a:t>
            </a:r>
            <a:r>
              <a:rPr lang="en-US" sz="18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frame_num</a:t>
            </a:r>
            <a:r>
              <a:rPr lang="en-US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algn="l"/>
            <a:r>
              <a:rPr lang="en-US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</a:p>
          <a:p>
            <a:pPr algn="l"/>
            <a:r>
              <a:rPr lang="en-US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/* Hit TLB: </a:t>
            </a:r>
            <a:r>
              <a:rPr lang="en-US" sz="18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addr</a:t>
            </a:r>
            <a:r>
              <a:rPr lang="en-US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translation is done. */</a:t>
            </a:r>
          </a:p>
          <a:p>
            <a:pPr algn="l"/>
            <a:r>
              <a:rPr lang="en-US" sz="1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 (</a:t>
            </a:r>
            <a:r>
              <a:rPr lang="en-US" sz="18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is_tlb_hit</a:t>
            </a:r>
            <a:r>
              <a:rPr lang="en-US" sz="1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== TRUE) {</a:t>
            </a:r>
          </a:p>
          <a:p>
            <a:pPr algn="l"/>
            <a:r>
              <a:rPr lang="en-US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8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create_physical_address</a:t>
            </a:r>
            <a:r>
              <a:rPr lang="en-US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frame_num</a:t>
            </a:r>
            <a:r>
              <a:rPr lang="en-US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 </a:t>
            </a:r>
          </a:p>
          <a:p>
            <a:pPr algn="l"/>
            <a:r>
              <a:rPr lang="en-US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		   	       offset, </a:t>
            </a:r>
          </a:p>
          <a:p>
            <a:pPr algn="l"/>
            <a:r>
              <a:rPr lang="en-US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			       &amp;</a:t>
            </a:r>
            <a:r>
              <a:rPr lang="en-US" sz="18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physical_addr</a:t>
            </a:r>
            <a:r>
              <a:rPr lang="en-US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algn="l"/>
            <a:r>
              <a:rPr lang="en-US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algn="l"/>
            <a:r>
              <a:rPr lang="en-US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</a:p>
          <a:p>
            <a:pPr algn="l"/>
            <a:r>
              <a:rPr lang="en-US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/* TLB Miss: check page table */</a:t>
            </a:r>
          </a:p>
          <a:p>
            <a:pPr algn="l"/>
            <a:r>
              <a:rPr lang="en-US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else {</a:t>
            </a:r>
          </a:p>
          <a:p>
            <a:pPr algn="l"/>
            <a:r>
              <a:rPr lang="en-US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... ...</a:t>
            </a:r>
          </a:p>
        </p:txBody>
      </p:sp>
    </p:spTree>
    <p:extLst>
      <p:ext uri="{BB962C8B-B14F-4D97-AF65-F5344CB8AC3E}">
        <p14:creationId xmlns:p14="http://schemas.microsoft.com/office/powerpoint/2010/main" val="3234605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46"/>
            <a:ext cx="11277600" cy="457200"/>
          </a:xfrm>
        </p:spPr>
        <p:txBody>
          <a:bodyPr/>
          <a:lstStyle/>
          <a:p>
            <a:r>
              <a:rPr lang="en-US" sz="2800" dirty="0"/>
              <a:t>Main Algorithm Step 2: Search the page table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7012834-41A2-49E3-8762-B14EE3F5CFB1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63" y="762173"/>
            <a:ext cx="5588137" cy="5333654"/>
          </a:xfrm>
          <a:prstGeom prst="rect">
            <a:avLst/>
          </a:prstGeom>
        </p:spPr>
      </p:pic>
      <p:sp>
        <p:nvSpPr>
          <p:cNvPr id="27" name="Title 1">
            <a:extLst>
              <a:ext uri="{FF2B5EF4-FFF2-40B4-BE49-F238E27FC236}">
                <a16:creationId xmlns:a16="http://schemas.microsoft.com/office/drawing/2014/main" id="{6747BBB5-4E56-A245-8198-CF86DED920B7}"/>
              </a:ext>
            </a:extLst>
          </p:cNvPr>
          <p:cNvSpPr txBox="1">
            <a:spLocks/>
          </p:cNvSpPr>
          <p:nvPr/>
        </p:nvSpPr>
        <p:spPr bwMode="auto">
          <a:xfrm>
            <a:off x="5334000" y="707431"/>
            <a:ext cx="6807337" cy="5790854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rgbClr val="0000FF"/>
                </a:solidFill>
                <a:latin typeface="Calibri"/>
                <a:ea typeface="ＭＳ Ｐゴシック" charset="0"/>
                <a:cs typeface="ＭＳ Ｐゴシック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FF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FF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FF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FF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/>
            <a:r>
              <a:rPr lang="en-US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/* TLB Miss: check page table */</a:t>
            </a:r>
          </a:p>
          <a:p>
            <a:pPr algn="l"/>
            <a:r>
              <a:rPr lang="en-US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else {</a:t>
            </a:r>
          </a:p>
          <a:p>
            <a:pPr algn="l"/>
            <a:r>
              <a:rPr lang="en-US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search_page_table</a:t>
            </a:r>
            <a:r>
              <a:rPr lang="en-US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page_num</a:t>
            </a:r>
            <a:r>
              <a:rPr lang="en-US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8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page_table</a:t>
            </a:r>
            <a:r>
              <a:rPr lang="en-US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</a:p>
          <a:p>
            <a:pPr algn="l"/>
            <a:r>
              <a:rPr lang="en-US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</a:t>
            </a:r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&amp;</a:t>
            </a:r>
            <a:r>
              <a:rPr lang="en-US" sz="18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is_page_fault</a:t>
            </a:r>
            <a:r>
              <a:rPr lang="en-US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</a:p>
          <a:p>
            <a:pPr algn="l"/>
            <a:r>
              <a:rPr lang="en-US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  &amp;</a:t>
            </a:r>
            <a:r>
              <a:rPr lang="en-US" sz="18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frame_num</a:t>
            </a:r>
            <a:r>
              <a:rPr lang="en-US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algn="l"/>
            <a:r>
              <a:rPr lang="en-US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</a:p>
          <a:p>
            <a:pPr algn="l"/>
            <a:r>
              <a:rPr lang="en-US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/* page is found in the page table */</a:t>
            </a:r>
          </a:p>
          <a:p>
            <a:pPr algn="l"/>
            <a:r>
              <a:rPr lang="en-US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 (</a:t>
            </a:r>
            <a:r>
              <a:rPr lang="en-US" sz="18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is_page_fault</a:t>
            </a:r>
            <a:r>
              <a:rPr lang="en-US" sz="1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== FALSE) {</a:t>
            </a:r>
          </a:p>
          <a:p>
            <a:pPr algn="l"/>
            <a:r>
              <a:rPr lang="en-US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create_physical_addr</a:t>
            </a:r>
            <a:r>
              <a:rPr lang="en-US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frame_num</a:t>
            </a:r>
            <a:r>
              <a:rPr lang="en-US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</a:p>
          <a:p>
            <a:pPr algn="l"/>
            <a:r>
              <a:rPr lang="en-US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				  offset, </a:t>
            </a:r>
          </a:p>
          <a:p>
            <a:pPr algn="l"/>
            <a:r>
              <a:rPr lang="en-US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			  &amp;</a:t>
            </a:r>
            <a:r>
              <a:rPr lang="en-US" sz="18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physical_addr</a:t>
            </a:r>
            <a:r>
              <a:rPr lang="en-US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algn="l"/>
            <a:r>
              <a:rPr lang="en-US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</a:p>
          <a:p>
            <a:pPr algn="l"/>
            <a:r>
              <a:rPr lang="en-US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/* Manage TLB using the LRU policy */</a:t>
            </a:r>
          </a:p>
          <a:p>
            <a:pPr algn="l"/>
            <a:r>
              <a:rPr lang="en-US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TLB_replacement_LRU</a:t>
            </a:r>
            <a:r>
              <a:rPr lang="en-US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page_num</a:t>
            </a:r>
            <a:r>
              <a:rPr lang="en-US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</a:p>
          <a:p>
            <a:pPr algn="l"/>
            <a:r>
              <a:rPr lang="en-US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 </a:t>
            </a:r>
            <a:r>
              <a:rPr lang="en-US" sz="18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frame_num</a:t>
            </a:r>
            <a:r>
              <a:rPr lang="en-US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algn="l"/>
            <a:r>
              <a:rPr lang="en-US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 &amp;</a:t>
            </a:r>
            <a:r>
              <a:rPr lang="en-US" sz="18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sys_tlb</a:t>
            </a:r>
            <a:r>
              <a:rPr lang="en-US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algn="l"/>
            <a:r>
              <a:rPr lang="en-US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pPr algn="l"/>
            <a:r>
              <a:rPr lang="en-US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</a:p>
          <a:p>
            <a:pPr algn="l"/>
            <a:r>
              <a:rPr lang="en-US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/* page fault occurs: call handler */</a:t>
            </a:r>
          </a:p>
          <a:p>
            <a:pPr algn="l"/>
            <a:r>
              <a:rPr lang="en-US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else {</a:t>
            </a:r>
          </a:p>
        </p:txBody>
      </p:sp>
    </p:spTree>
    <p:extLst>
      <p:ext uri="{BB962C8B-B14F-4D97-AF65-F5344CB8AC3E}">
        <p14:creationId xmlns:p14="http://schemas.microsoft.com/office/powerpoint/2010/main" val="1532776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46"/>
            <a:ext cx="11277600" cy="457200"/>
          </a:xfrm>
        </p:spPr>
        <p:txBody>
          <a:bodyPr/>
          <a:lstStyle/>
          <a:p>
            <a:r>
              <a:rPr lang="en-US" sz="2800" dirty="0"/>
              <a:t>Main Algorithm Step 3: page fault handler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7012834-41A2-49E3-8762-B14EE3F5CFB1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63" y="762173"/>
            <a:ext cx="5588137" cy="5333654"/>
          </a:xfrm>
          <a:prstGeom prst="rect">
            <a:avLst/>
          </a:prstGeom>
        </p:spPr>
      </p:pic>
      <p:sp>
        <p:nvSpPr>
          <p:cNvPr id="27" name="Title 1">
            <a:extLst>
              <a:ext uri="{FF2B5EF4-FFF2-40B4-BE49-F238E27FC236}">
                <a16:creationId xmlns:a16="http://schemas.microsoft.com/office/drawing/2014/main" id="{6747BBB5-4E56-A245-8198-CF86DED920B7}"/>
              </a:ext>
            </a:extLst>
          </p:cNvPr>
          <p:cNvSpPr txBox="1">
            <a:spLocks/>
          </p:cNvSpPr>
          <p:nvPr/>
        </p:nvSpPr>
        <p:spPr bwMode="auto">
          <a:xfrm>
            <a:off x="5334000" y="707431"/>
            <a:ext cx="6807337" cy="5540969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rgbClr val="0000FF"/>
                </a:solidFill>
                <a:latin typeface="Calibri"/>
                <a:ea typeface="ＭＳ Ｐゴシック" charset="0"/>
                <a:cs typeface="ＭＳ Ｐゴシック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FF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FF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FF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FF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/>
            <a:r>
              <a:rPr lang="en-US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pPr algn="l"/>
            <a:r>
              <a:rPr lang="en-US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else {/* page fault occurs: call handler */</a:t>
            </a:r>
          </a:p>
          <a:p>
            <a:pPr algn="l"/>
            <a:r>
              <a:rPr lang="en-US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page_fault_handler</a:t>
            </a:r>
            <a:r>
              <a:rPr lang="en-US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page_num</a:t>
            </a:r>
            <a:r>
              <a:rPr lang="en-US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8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frame_num</a:t>
            </a:r>
            <a:r>
              <a:rPr lang="en-US" sz="18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				   &amp;</a:t>
            </a:r>
            <a:r>
              <a:rPr lang="en-US" sz="18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physical_memory</a:t>
            </a:r>
            <a:r>
              <a:rPr lang="en-US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                               </a:t>
            </a:r>
          </a:p>
          <a:p>
            <a:pPr algn="l"/>
            <a:r>
              <a:rPr lang="en-US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          &amp;</a:t>
            </a:r>
            <a:r>
              <a:rPr lang="en-US" sz="18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page_table</a:t>
            </a:r>
            <a:r>
              <a:rPr lang="en-US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&amp;</a:t>
            </a:r>
            <a:r>
              <a:rPr lang="en-US" sz="18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sys_tlb</a:t>
            </a:r>
            <a:r>
              <a:rPr lang="en-US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algn="l"/>
            <a:r>
              <a:rPr lang="en-US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create_physical_address</a:t>
            </a:r>
            <a:r>
              <a:rPr lang="en-US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frame_num</a:t>
            </a:r>
            <a:r>
              <a:rPr lang="en-US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offset,</a:t>
            </a:r>
          </a:p>
          <a:p>
            <a:pPr algn="l"/>
            <a:r>
              <a:rPr lang="en-US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			        </a:t>
            </a:r>
            <a:r>
              <a:rPr lang="en-US" sz="1800" dirty="0">
                <a:solidFill>
                  <a:srgbClr val="4F81B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&amp;</a:t>
            </a:r>
            <a:r>
              <a:rPr lang="en-US" sz="1800" dirty="0" err="1">
                <a:solidFill>
                  <a:srgbClr val="4F81B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physical_addr</a:t>
            </a:r>
            <a:r>
              <a:rPr lang="en-US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algn="l"/>
            <a:r>
              <a:rPr lang="en-US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pPr algn="l"/>
            <a:r>
              <a:rPr lang="en-US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 /* end of else TLB Miss */</a:t>
            </a:r>
          </a:p>
          <a:p>
            <a:pPr algn="l"/>
            <a:r>
              <a:rPr lang="en-US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</a:p>
          <a:p>
            <a:pPr algn="l"/>
            <a:r>
              <a:rPr lang="en-US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/* Read one-byte value from the physical mem */</a:t>
            </a:r>
          </a:p>
          <a:p>
            <a:pPr algn="l"/>
            <a:r>
              <a:rPr lang="en-US" sz="18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read_physical_memory</a:t>
            </a:r>
            <a:r>
              <a:rPr lang="en-US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 err="1">
                <a:solidFill>
                  <a:srgbClr val="4F81B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physical_addr</a:t>
            </a:r>
            <a:r>
              <a:rPr lang="en-US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&amp;value</a:t>
            </a:r>
            <a:r>
              <a:rPr lang="en-US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algn="l"/>
            <a:r>
              <a:rPr lang="en-US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</a:p>
          <a:p>
            <a:pPr algn="l"/>
            <a:r>
              <a:rPr lang="en-US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/* Update the address-value list */</a:t>
            </a:r>
          </a:p>
          <a:p>
            <a:pPr algn="l"/>
            <a:r>
              <a:rPr lang="en-US" sz="18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update_address_value_list</a:t>
            </a:r>
            <a:r>
              <a:rPr lang="en-US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logic_addr</a:t>
            </a:r>
            <a:r>
              <a:rPr lang="en-US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algn="l"/>
            <a:r>
              <a:rPr lang="en-US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      </a:t>
            </a:r>
            <a:r>
              <a:rPr lang="en-US" sz="18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physical_addr</a:t>
            </a:r>
            <a:r>
              <a:rPr lang="en-US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</a:p>
          <a:p>
            <a:pPr algn="l"/>
            <a:r>
              <a:rPr lang="en-US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      </a:t>
            </a:r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</a:p>
          <a:p>
            <a:pPr algn="l"/>
            <a:r>
              <a:rPr lang="en-US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		      &amp;</a:t>
            </a:r>
            <a:r>
              <a:rPr lang="en-US" sz="18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address_value_list</a:t>
            </a:r>
            <a:r>
              <a:rPr lang="en-US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algn="l"/>
            <a:r>
              <a:rPr lang="en-US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 /* end of for </a:t>
            </a:r>
            <a:r>
              <a:rPr lang="en-US" sz="18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logic_address_list</a:t>
            </a:r>
            <a:r>
              <a:rPr lang="en-US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*/</a:t>
            </a:r>
          </a:p>
          <a:p>
            <a:pPr algn="l"/>
            <a:endParaRPr lang="en-US" sz="1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4779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42206" y="1219200"/>
            <a:ext cx="2362200" cy="3276254"/>
          </a:xfrm>
        </p:spPr>
        <p:txBody>
          <a:bodyPr/>
          <a:lstStyle/>
          <a:p>
            <a:r>
              <a:rPr lang="en-US" sz="2800" dirty="0"/>
              <a:t>Exercise 2-1:</a:t>
            </a:r>
            <a:br>
              <a:rPr lang="en-US" sz="2800" dirty="0"/>
            </a:br>
            <a:br>
              <a:rPr lang="en-US" sz="2800" dirty="0"/>
            </a:br>
            <a:r>
              <a:rPr lang="en-US" sz="2400" dirty="0"/>
              <a:t>Match the DFS modules to the functions in the main algorithm.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7012834-41A2-49E3-8762-B14EE3F5CFB1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479939-ADEF-BB4F-987B-82C83A8424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089" y="357491"/>
            <a:ext cx="9313606" cy="6143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683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5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dirty="0" smtClean="0">
            <a:solidFill>
              <a:srgbClr val="FF0000"/>
            </a:solidFill>
            <a:latin typeface="Calibri"/>
            <a:cs typeface="Calibri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6934</TotalTime>
  <Words>796</Words>
  <Application>Microsoft Macintosh PowerPoint</Application>
  <PresentationFormat>Widescreen</PresentationFormat>
  <Paragraphs>154</Paragraphs>
  <Slides>15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Arial</vt:lpstr>
      <vt:lpstr>Calibri</vt:lpstr>
      <vt:lpstr>Courier New</vt:lpstr>
      <vt:lpstr>Helvetica</vt:lpstr>
      <vt:lpstr>Times New Roman</vt:lpstr>
      <vt:lpstr>Trebuchet MS</vt:lpstr>
      <vt:lpstr>5_Office Theme</vt:lpstr>
      <vt:lpstr>COMP 3500 Introduction to Operating Systems  Project 6: Virtual Memory Manager</vt:lpstr>
      <vt:lpstr>From Data Structures to Algorithms</vt:lpstr>
      <vt:lpstr>Paging Hardware with   Translation Look-aside Buffers (TLB)</vt:lpstr>
      <vt:lpstr>Paging and Translation Lookaside Buffer (TLB)</vt:lpstr>
      <vt:lpstr>Exercise 1: Designing the main algorithm from the following flowchart.</vt:lpstr>
      <vt:lpstr>Main Algorithm Step 1: Search TLB</vt:lpstr>
      <vt:lpstr>Main Algorithm Step 2: Search the page table</vt:lpstr>
      <vt:lpstr>Main Algorithm Step 3: page fault handler</vt:lpstr>
      <vt:lpstr>Exercise 2-1:  Match the DFS modules to the functions in the main algorithm.</vt:lpstr>
      <vt:lpstr>Exercise 2-2:  Match the DFS modules to the functions in the main algorithm.</vt:lpstr>
      <vt:lpstr>Least Recently Used (LRU)</vt:lpstr>
      <vt:lpstr>PowerPoint Presentation</vt:lpstr>
      <vt:lpstr>PowerPoint Presentation</vt:lpstr>
      <vt:lpstr>Exercise 3</vt:lpstr>
      <vt:lpstr>Exercise 4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xiao</dc:creator>
  <cp:lastModifiedBy>Xiao Qin</cp:lastModifiedBy>
  <cp:revision>586</cp:revision>
  <cp:lastPrinted>2015-11-20T16:31:27Z</cp:lastPrinted>
  <dcterms:created xsi:type="dcterms:W3CDTF">2006-08-16T00:00:00Z</dcterms:created>
  <dcterms:modified xsi:type="dcterms:W3CDTF">2018-11-30T16:34:43Z</dcterms:modified>
</cp:coreProperties>
</file>